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0" r:id="rId3"/>
    <p:sldId id="275" r:id="rId4"/>
    <p:sldId id="259" r:id="rId5"/>
    <p:sldId id="276" r:id="rId6"/>
    <p:sldId id="261" r:id="rId7"/>
    <p:sldId id="740" r:id="rId8"/>
    <p:sldId id="741" r:id="rId9"/>
    <p:sldId id="742" r:id="rId10"/>
    <p:sldId id="744" r:id="rId11"/>
    <p:sldId id="265" r:id="rId12"/>
    <p:sldId id="266" r:id="rId13"/>
    <p:sldId id="267" r:id="rId14"/>
    <p:sldId id="268" r:id="rId15"/>
    <p:sldId id="264" r:id="rId16"/>
    <p:sldId id="270" r:id="rId17"/>
    <p:sldId id="745" r:id="rId18"/>
    <p:sldId id="746" r:id="rId19"/>
    <p:sldId id="747" r:id="rId20"/>
    <p:sldId id="74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02E7-A0FB-43BF-9F4F-E5E6058121A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C72C-3B5D-43CD-9A69-564A5B272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2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AE348B-5C6B-4982-A81F-192EBEDC4791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AA65-8A66-41CC-8CD8-84AC73D6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7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D285-1707-444C-B827-EC7A70773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60" y="577890"/>
            <a:ext cx="6620968" cy="1282620"/>
          </a:xfrm>
        </p:spPr>
        <p:txBody>
          <a:bodyPr/>
          <a:lstStyle/>
          <a:p>
            <a:r>
              <a:rPr lang="en-GB" dirty="0"/>
              <a:t>How to arrive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31F16-7F7A-46ED-A287-3FF430A2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60" y="2203871"/>
            <a:ext cx="7976933" cy="1655523"/>
          </a:xfrm>
        </p:spPr>
        <p:txBody>
          <a:bodyPr>
            <a:normAutofit/>
          </a:bodyPr>
          <a:lstStyle/>
          <a:p>
            <a:r>
              <a:rPr lang="en-GB" dirty="0"/>
              <a:t>Dr Ray Owen</a:t>
            </a:r>
          </a:p>
          <a:p>
            <a:r>
              <a:rPr lang="en-GB" dirty="0"/>
              <a:t>Consultant Clinical Psychologist, health Psychologist</a:t>
            </a:r>
          </a:p>
          <a:p>
            <a:r>
              <a:rPr lang="en-GB" dirty="0"/>
              <a:t>Wye valley </a:t>
            </a:r>
            <a:r>
              <a:rPr lang="en-GB" dirty="0" err="1"/>
              <a:t>nhs</a:t>
            </a:r>
            <a:r>
              <a:rPr lang="en-GB" dirty="0"/>
              <a:t> trust, Herefordshire, 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DEF40-BBE3-404A-8968-BC6E96470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25" y="4355156"/>
            <a:ext cx="1719221" cy="402371"/>
          </a:xfrm>
          <a:prstGeom prst="rect">
            <a:avLst/>
          </a:prstGeom>
        </p:spPr>
      </p:pic>
      <p:pic>
        <p:nvPicPr>
          <p:cNvPr id="5" name="Picture 2" descr="Image may contain: sky, cloud, grass and outdoor">
            <a:extLst>
              <a:ext uri="{FF2B5EF4-FFF2-40B4-BE49-F238E27FC236}">
                <a16:creationId xmlns:a16="http://schemas.microsoft.com/office/drawing/2014/main" id="{B2C317E2-6B5C-4AAA-B40E-D470464F9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/>
          <a:stretch/>
        </p:blipFill>
        <p:spPr bwMode="auto">
          <a:xfrm>
            <a:off x="4626073" y="3623150"/>
            <a:ext cx="3724102" cy="31023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-lhr3-1.xx.fbcdn.net/v/t1.0-0/p200x200/10312632_720187158057924_3187098038886104653_n.jpg?oh=d49d9be6ce35f40ddd620459f93ce3b9&amp;oe=596E0EFE">
            <a:extLst>
              <a:ext uri="{FF2B5EF4-FFF2-40B4-BE49-F238E27FC236}">
                <a16:creationId xmlns:a16="http://schemas.microsoft.com/office/drawing/2014/main" id="{FAD89C88-758F-48FA-B338-45E51D30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99" y="5306799"/>
            <a:ext cx="1289050" cy="128905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882C-D14B-47CB-8E2E-7C53B1EB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8" y="1947334"/>
            <a:ext cx="8693063" cy="1915647"/>
          </a:xfrm>
        </p:spPr>
        <p:txBody>
          <a:bodyPr/>
          <a:lstStyle/>
          <a:p>
            <a:r>
              <a:rPr lang="en-GB" sz="3600" dirty="0"/>
              <a:t>Don’t just walk in &amp; hope for the best..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019BBC-2ADF-4EBB-B49C-A2B2E4CF27D9}"/>
              </a:ext>
            </a:extLst>
          </p:cNvPr>
          <p:cNvSpPr txBox="1">
            <a:spLocks/>
          </p:cNvSpPr>
          <p:nvPr/>
        </p:nvSpPr>
        <p:spPr>
          <a:xfrm>
            <a:off x="225467" y="3124781"/>
            <a:ext cx="8693063" cy="1915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600" b="1" i="1" dirty="0"/>
              <a:t>ARRIVE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91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A0B3-5681-420D-B1AF-46DB0AA0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into this moment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F4E06-1E02-46D6-9FF4-C45805451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E54-040C-4BDE-A0E5-ADAEC726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your intention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813D-F199-4965-BAA3-01BE9310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FC04-F97D-4722-9293-676D0CB7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 to your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8F74C-E2C2-4621-B8A3-86DBE7B4E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32BF-6907-4B40-8F93-4B9400C9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 your willingness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52329-2337-42A4-BDE6-ADD5F1E62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DD71-20F3-4888-AB26-1B9051B2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of a difficult conversation you’ve had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70BAE-6315-4D60-BC6B-0FB2BC9FE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441" y="4777381"/>
            <a:ext cx="7411115" cy="860400"/>
          </a:xfrm>
        </p:spPr>
        <p:txBody>
          <a:bodyPr/>
          <a:lstStyle/>
          <a:p>
            <a:r>
              <a:rPr lang="en-GB" dirty="0"/>
              <a:t>- Put yourself back there, 30 secs before walk in</a:t>
            </a:r>
          </a:p>
        </p:txBody>
      </p:sp>
    </p:spTree>
    <p:extLst>
      <p:ext uri="{BB962C8B-B14F-4D97-AF65-F5344CB8AC3E}">
        <p14:creationId xmlns:p14="http://schemas.microsoft.com/office/powerpoint/2010/main" val="39824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E54-040C-4BDE-A0E5-ADAEC72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03" y="3650874"/>
            <a:ext cx="6620967" cy="19156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Come into this moment</a:t>
            </a:r>
            <a:br>
              <a:rPr lang="en-GB" dirty="0"/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Set your intention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Connect to your values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Engage your willingness</a:t>
            </a:r>
          </a:p>
        </p:txBody>
      </p:sp>
    </p:spTree>
    <p:extLst>
      <p:ext uri="{BB962C8B-B14F-4D97-AF65-F5344CB8AC3E}">
        <p14:creationId xmlns:p14="http://schemas.microsoft.com/office/powerpoint/2010/main" val="14101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E54-040C-4BDE-A0E5-ADAEC72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03" y="3650874"/>
            <a:ext cx="6620967" cy="19156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Come into this moment</a:t>
            </a:r>
            <a:br>
              <a:rPr lang="en-GB" dirty="0"/>
            </a:br>
            <a:r>
              <a:rPr lang="en-GB" dirty="0"/>
              <a:t>Set your intention</a:t>
            </a:r>
            <a:br>
              <a:rPr lang="en-GB" dirty="0"/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Connect to your values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Engage your willingness</a:t>
            </a:r>
          </a:p>
        </p:txBody>
      </p:sp>
    </p:spTree>
    <p:extLst>
      <p:ext uri="{BB962C8B-B14F-4D97-AF65-F5344CB8AC3E}">
        <p14:creationId xmlns:p14="http://schemas.microsoft.com/office/powerpoint/2010/main" val="26514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E54-040C-4BDE-A0E5-ADAEC72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03" y="3650874"/>
            <a:ext cx="6620967" cy="19156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Come into this moment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Set your intention</a:t>
            </a:r>
            <a:br>
              <a:rPr lang="en-GB" dirty="0"/>
            </a:br>
            <a:r>
              <a:rPr lang="en-GB" dirty="0"/>
              <a:t>Connect to your values</a:t>
            </a:r>
            <a:br>
              <a:rPr lang="en-GB" dirty="0"/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Engage your willingness</a:t>
            </a:r>
          </a:p>
        </p:txBody>
      </p:sp>
    </p:spTree>
    <p:extLst>
      <p:ext uri="{BB962C8B-B14F-4D97-AF65-F5344CB8AC3E}">
        <p14:creationId xmlns:p14="http://schemas.microsoft.com/office/powerpoint/2010/main" val="3852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E54-040C-4BDE-A0E5-ADAEC72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03" y="3650874"/>
            <a:ext cx="6620967" cy="19156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Come into this moment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Set your intention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Connect to your values</a:t>
            </a:r>
            <a:br>
              <a:rPr lang="en-GB" dirty="0"/>
            </a:br>
            <a:r>
              <a:rPr lang="en-GB" dirty="0"/>
              <a:t>Engage your willingness</a:t>
            </a:r>
          </a:p>
        </p:txBody>
      </p:sp>
    </p:spTree>
    <p:extLst>
      <p:ext uri="{BB962C8B-B14F-4D97-AF65-F5344CB8AC3E}">
        <p14:creationId xmlns:p14="http://schemas.microsoft.com/office/powerpoint/2010/main" val="7253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9E28B81-15F9-4C08-B35D-B0F07910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82" y="1929130"/>
            <a:ext cx="5523455" cy="400541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1CCEC20-7BF5-4242-8F09-2F212B8F9202}"/>
              </a:ext>
            </a:extLst>
          </p:cNvPr>
          <p:cNvSpPr/>
          <p:nvPr/>
        </p:nvSpPr>
        <p:spPr>
          <a:xfrm>
            <a:off x="182197" y="222429"/>
            <a:ext cx="2705622" cy="1929009"/>
          </a:xfrm>
          <a:prstGeom prst="wedgeEllipseCallout">
            <a:avLst>
              <a:gd name="adj1" fmla="val 49074"/>
              <a:gd name="adj2" fmla="val 5535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F1EEF-9C09-4A79-96EE-B4F28A746CFB}"/>
              </a:ext>
            </a:extLst>
          </p:cNvPr>
          <p:cNvSpPr txBox="1"/>
          <p:nvPr/>
        </p:nvSpPr>
        <p:spPr>
          <a:xfrm>
            <a:off x="557157" y="685190"/>
            <a:ext cx="220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“I don’t think you can live independently any more”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1CEA5B3-C6BE-4397-B015-CF90164C8007}"/>
              </a:ext>
            </a:extLst>
          </p:cNvPr>
          <p:cNvSpPr/>
          <p:nvPr/>
        </p:nvSpPr>
        <p:spPr>
          <a:xfrm>
            <a:off x="15285" y="2567069"/>
            <a:ext cx="2236140" cy="1929009"/>
          </a:xfrm>
          <a:prstGeom prst="wedgeEllipseCallout">
            <a:avLst>
              <a:gd name="adj1" fmla="val 90597"/>
              <a:gd name="adj2" fmla="val -2451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288026B-8309-4083-8619-BE81D951C976}"/>
              </a:ext>
            </a:extLst>
          </p:cNvPr>
          <p:cNvSpPr/>
          <p:nvPr/>
        </p:nvSpPr>
        <p:spPr>
          <a:xfrm>
            <a:off x="3575765" y="121"/>
            <a:ext cx="2705622" cy="1929009"/>
          </a:xfrm>
          <a:prstGeom prst="wedgeEllipseCallout">
            <a:avLst>
              <a:gd name="adj1" fmla="val -46759"/>
              <a:gd name="adj2" fmla="val 748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14A63EF-21AB-42CF-8757-71222938C26D}"/>
              </a:ext>
            </a:extLst>
          </p:cNvPr>
          <p:cNvSpPr/>
          <p:nvPr/>
        </p:nvSpPr>
        <p:spPr>
          <a:xfrm>
            <a:off x="501360" y="4894625"/>
            <a:ext cx="2705622" cy="1929009"/>
          </a:xfrm>
          <a:prstGeom prst="wedgeEllipseCallout">
            <a:avLst>
              <a:gd name="adj1" fmla="val 57870"/>
              <a:gd name="adj2" fmla="val -13035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7B60B-5BB6-4026-AC88-744D418C134F}"/>
              </a:ext>
            </a:extLst>
          </p:cNvPr>
          <p:cNvSpPr txBox="1"/>
          <p:nvPr/>
        </p:nvSpPr>
        <p:spPr>
          <a:xfrm>
            <a:off x="3905006" y="600285"/>
            <a:ext cx="236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“I have some bad news for you..”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778EB-4B0B-4CD4-BACB-C3D04799A61C}"/>
              </a:ext>
            </a:extLst>
          </p:cNvPr>
          <p:cNvSpPr txBox="1"/>
          <p:nvPr/>
        </p:nvSpPr>
        <p:spPr>
          <a:xfrm>
            <a:off x="1002401" y="5487220"/>
            <a:ext cx="22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“We made a mistake”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1516-9B03-4E50-B272-85AF3E882212}"/>
              </a:ext>
            </a:extLst>
          </p:cNvPr>
          <p:cNvSpPr txBox="1"/>
          <p:nvPr/>
        </p:nvSpPr>
        <p:spPr>
          <a:xfrm>
            <a:off x="318347" y="3199866"/>
            <a:ext cx="22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“The test results are bad”</a:t>
            </a:r>
          </a:p>
        </p:txBody>
      </p:sp>
    </p:spTree>
    <p:extLst>
      <p:ext uri="{BB962C8B-B14F-4D97-AF65-F5344CB8AC3E}">
        <p14:creationId xmlns:p14="http://schemas.microsoft.com/office/powerpoint/2010/main" val="30621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13F3A-4BC6-4277-9480-7BA25A18D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6"/>
          <a:stretch/>
        </p:blipFill>
        <p:spPr>
          <a:xfrm>
            <a:off x="2586663" y="2154477"/>
            <a:ext cx="3670337" cy="3444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E4CBA1-EB8B-481F-8F50-429C4C826B63}"/>
              </a:ext>
            </a:extLst>
          </p:cNvPr>
          <p:cNvSpPr txBox="1"/>
          <p:nvPr/>
        </p:nvSpPr>
        <p:spPr>
          <a:xfrm>
            <a:off x="889348" y="200416"/>
            <a:ext cx="671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go out and use it…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2A26C-ECFD-4014-A641-2AD79ED7065C}"/>
              </a:ext>
            </a:extLst>
          </p:cNvPr>
          <p:cNvSpPr txBox="1"/>
          <p:nvPr/>
        </p:nvSpPr>
        <p:spPr>
          <a:xfrm>
            <a:off x="563671" y="989556"/>
            <a:ext cx="23423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Ask a question in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DBA65-BC38-4B3A-B303-3827E68BDB9F}"/>
              </a:ext>
            </a:extLst>
          </p:cNvPr>
          <p:cNvSpPr txBox="1"/>
          <p:nvPr/>
        </p:nvSpPr>
        <p:spPr>
          <a:xfrm>
            <a:off x="3914633" y="935699"/>
            <a:ext cx="23423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Volunteer for a role-play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2FCFC-8236-4667-AEF2-B6EE40855F69}"/>
              </a:ext>
            </a:extLst>
          </p:cNvPr>
          <p:cNvSpPr txBox="1"/>
          <p:nvPr/>
        </p:nvSpPr>
        <p:spPr>
          <a:xfrm>
            <a:off x="6432115" y="1598943"/>
            <a:ext cx="2342367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Start a conversation with a stranger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628AD-448C-4CE7-8AB3-88722A45E0D1}"/>
              </a:ext>
            </a:extLst>
          </p:cNvPr>
          <p:cNvSpPr txBox="1"/>
          <p:nvPr/>
        </p:nvSpPr>
        <p:spPr>
          <a:xfrm>
            <a:off x="244296" y="3189749"/>
            <a:ext cx="2342367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Introduce yourself to  someone whose work has helped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1EB52-B7B8-4971-AE5D-14346500141D}"/>
              </a:ext>
            </a:extLst>
          </p:cNvPr>
          <p:cNvSpPr txBox="1"/>
          <p:nvPr/>
        </p:nvSpPr>
        <p:spPr>
          <a:xfrm>
            <a:off x="6432114" y="3876806"/>
            <a:ext cx="2342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Do a Folly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B2501-D59C-4ED0-A7BC-65151F909D38}"/>
              </a:ext>
            </a:extLst>
          </p:cNvPr>
          <p:cNvSpPr txBox="1"/>
          <p:nvPr/>
        </p:nvSpPr>
        <p:spPr>
          <a:xfrm>
            <a:off x="901912" y="5794559"/>
            <a:ext cx="23423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Ask someone to duet on karaoke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9C38F-9FF9-444E-9307-147C5394A9C0}"/>
              </a:ext>
            </a:extLst>
          </p:cNvPr>
          <p:cNvSpPr txBox="1"/>
          <p:nvPr/>
        </p:nvSpPr>
        <p:spPr>
          <a:xfrm>
            <a:off x="5167274" y="5675443"/>
            <a:ext cx="326274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Put yourself forward for a committee / chapter role</a:t>
            </a:r>
          </a:p>
        </p:txBody>
      </p:sp>
    </p:spTree>
    <p:extLst>
      <p:ext uri="{BB962C8B-B14F-4D97-AF65-F5344CB8AC3E}">
        <p14:creationId xmlns:p14="http://schemas.microsoft.com/office/powerpoint/2010/main" val="3198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 michaels hospice corridor">
            <a:extLst>
              <a:ext uri="{FF2B5EF4-FFF2-40B4-BE49-F238E27FC236}">
                <a16:creationId xmlns:a16="http://schemas.microsoft.com/office/drawing/2014/main" id="{1B2D8D1D-EA2B-4263-8C6C-1C5F6402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26910" r="13027" b="-8122"/>
          <a:stretch/>
        </p:blipFill>
        <p:spPr bwMode="auto">
          <a:xfrm>
            <a:off x="0" y="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7733D-C0ED-4AFD-A252-0C9CB3FC7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80" t="7380" r="1180"/>
          <a:stretch/>
        </p:blipFill>
        <p:spPr>
          <a:xfrm>
            <a:off x="4614255" y="4796426"/>
            <a:ext cx="2815935" cy="208649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0D6447B-BE30-4B84-A6CD-BDBCCA4B3849}"/>
              </a:ext>
            </a:extLst>
          </p:cNvPr>
          <p:cNvSpPr/>
          <p:nvPr/>
        </p:nvSpPr>
        <p:spPr>
          <a:xfrm flipH="1">
            <a:off x="384982" y="2621825"/>
            <a:ext cx="2956752" cy="1771806"/>
          </a:xfrm>
          <a:prstGeom prst="cloudCallout">
            <a:avLst>
              <a:gd name="adj1" fmla="val -114040"/>
              <a:gd name="adj2" fmla="val 630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D07EEE6-0A24-483B-B54B-732636621601}"/>
              </a:ext>
            </a:extLst>
          </p:cNvPr>
          <p:cNvSpPr/>
          <p:nvPr/>
        </p:nvSpPr>
        <p:spPr>
          <a:xfrm flipH="1">
            <a:off x="1138539" y="1024708"/>
            <a:ext cx="3076694" cy="1617782"/>
          </a:xfrm>
          <a:prstGeom prst="cloudCallout">
            <a:avLst>
              <a:gd name="adj1" fmla="val -98322"/>
              <a:gd name="adj2" fmla="val 160429"/>
            </a:avLst>
          </a:prstGeom>
          <a:solidFill>
            <a:schemeClr val="accent3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1BB2135-FECE-4C50-B487-34E8765F34D7}"/>
              </a:ext>
            </a:extLst>
          </p:cNvPr>
          <p:cNvSpPr/>
          <p:nvPr/>
        </p:nvSpPr>
        <p:spPr>
          <a:xfrm flipH="1">
            <a:off x="4327802" y="2154846"/>
            <a:ext cx="2875500" cy="1380080"/>
          </a:xfrm>
          <a:prstGeom prst="cloudCallout">
            <a:avLst>
              <a:gd name="adj1" fmla="val -8489"/>
              <a:gd name="adj2" fmla="val 125701"/>
            </a:avLst>
          </a:prstGeom>
          <a:solidFill>
            <a:schemeClr val="accent3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CC644-56BF-4379-A861-9F7473621F32}"/>
              </a:ext>
            </a:extLst>
          </p:cNvPr>
          <p:cNvSpPr txBox="1"/>
          <p:nvPr/>
        </p:nvSpPr>
        <p:spPr>
          <a:xfrm>
            <a:off x="4954921" y="2505783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Her anger scares 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57D64-5E6D-497D-86B2-D84D159DA6E2}"/>
              </a:ext>
            </a:extLst>
          </p:cNvPr>
          <p:cNvSpPr txBox="1"/>
          <p:nvPr/>
        </p:nvSpPr>
        <p:spPr>
          <a:xfrm>
            <a:off x="1733525" y="1554480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is too sad – what if I cry?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F0FBA-9325-48CC-BDD2-51D62A06A866}"/>
              </a:ext>
            </a:extLst>
          </p:cNvPr>
          <p:cNvSpPr txBox="1"/>
          <p:nvPr/>
        </p:nvSpPr>
        <p:spPr>
          <a:xfrm>
            <a:off x="990836" y="3133533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don’t want to do this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B5A594D-8CA2-403C-B70B-343827E8195D}"/>
              </a:ext>
            </a:extLst>
          </p:cNvPr>
          <p:cNvSpPr/>
          <p:nvPr/>
        </p:nvSpPr>
        <p:spPr>
          <a:xfrm flipH="1">
            <a:off x="1008706" y="4947616"/>
            <a:ext cx="3076693" cy="1771806"/>
          </a:xfrm>
          <a:prstGeom prst="cloudCallout">
            <a:avLst>
              <a:gd name="adj1" fmla="val -94474"/>
              <a:gd name="adj2" fmla="val -1596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1AC35-0876-4F0F-A057-82EF71104752}"/>
              </a:ext>
            </a:extLst>
          </p:cNvPr>
          <p:cNvSpPr txBox="1"/>
          <p:nvPr/>
        </p:nvSpPr>
        <p:spPr>
          <a:xfrm>
            <a:off x="1863358" y="5238318"/>
            <a:ext cx="20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I’ve a hundred things on my mind – can’t focus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6D81595-CD3C-4B7D-8D8E-6BDDB149C170}"/>
              </a:ext>
            </a:extLst>
          </p:cNvPr>
          <p:cNvSpPr/>
          <p:nvPr/>
        </p:nvSpPr>
        <p:spPr>
          <a:xfrm flipH="1">
            <a:off x="6759892" y="3331923"/>
            <a:ext cx="2384108" cy="1586578"/>
          </a:xfrm>
          <a:prstGeom prst="cloudCallout">
            <a:avLst>
              <a:gd name="adj1" fmla="val 55975"/>
              <a:gd name="adj2" fmla="val 65044"/>
            </a:avLst>
          </a:prstGeom>
          <a:solidFill>
            <a:schemeClr val="accent3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51EBD-CCA8-471E-A3B9-6AA1D8BD1A72}"/>
              </a:ext>
            </a:extLst>
          </p:cNvPr>
          <p:cNvSpPr txBox="1"/>
          <p:nvPr/>
        </p:nvSpPr>
        <p:spPr>
          <a:xfrm>
            <a:off x="7064679" y="3645226"/>
            <a:ext cx="207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 irritates me</a:t>
            </a:r>
          </a:p>
        </p:txBody>
      </p:sp>
    </p:spTree>
    <p:extLst>
      <p:ext uri="{BB962C8B-B14F-4D97-AF65-F5344CB8AC3E}">
        <p14:creationId xmlns:p14="http://schemas.microsoft.com/office/powerpoint/2010/main" val="5815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2AE43-837B-4E79-833C-AE4B6DDA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6"/>
          <a:stretch/>
        </p:blipFill>
        <p:spPr>
          <a:xfrm>
            <a:off x="3250542" y="2329841"/>
            <a:ext cx="3670337" cy="3444658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1CCEC20-7BF5-4242-8F09-2F212B8F9202}"/>
              </a:ext>
            </a:extLst>
          </p:cNvPr>
          <p:cNvSpPr/>
          <p:nvPr/>
        </p:nvSpPr>
        <p:spPr>
          <a:xfrm>
            <a:off x="313937" y="432240"/>
            <a:ext cx="2705622" cy="1929009"/>
          </a:xfrm>
          <a:prstGeom prst="wedgeEllipseCallout">
            <a:avLst>
              <a:gd name="adj1" fmla="val 85648"/>
              <a:gd name="adj2" fmla="val 8457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F1EEF-9C09-4A79-96EE-B4F28A746CFB}"/>
              </a:ext>
            </a:extLst>
          </p:cNvPr>
          <p:cNvSpPr txBox="1"/>
          <p:nvPr/>
        </p:nvSpPr>
        <p:spPr>
          <a:xfrm>
            <a:off x="626301" y="1186933"/>
            <a:ext cx="220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“I’m resigning”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1CEA5B3-C6BE-4397-B015-CF90164C8007}"/>
              </a:ext>
            </a:extLst>
          </p:cNvPr>
          <p:cNvSpPr/>
          <p:nvPr/>
        </p:nvSpPr>
        <p:spPr>
          <a:xfrm>
            <a:off x="175363" y="2464495"/>
            <a:ext cx="2705622" cy="1929009"/>
          </a:xfrm>
          <a:prstGeom prst="wedgeEllipseCallout">
            <a:avLst>
              <a:gd name="adj1" fmla="val 96759"/>
              <a:gd name="adj2" fmla="val 16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22156E7-6960-450B-832B-06E9D0E06BA8}"/>
              </a:ext>
            </a:extLst>
          </p:cNvPr>
          <p:cNvSpPr/>
          <p:nvPr/>
        </p:nvSpPr>
        <p:spPr>
          <a:xfrm>
            <a:off x="225467" y="4706562"/>
            <a:ext cx="2705622" cy="1929009"/>
          </a:xfrm>
          <a:prstGeom prst="wedgeEllipseCallout">
            <a:avLst>
              <a:gd name="adj1" fmla="val 96759"/>
              <a:gd name="adj2" fmla="val -10048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288026B-8309-4083-8619-BE81D951C976}"/>
              </a:ext>
            </a:extLst>
          </p:cNvPr>
          <p:cNvSpPr/>
          <p:nvPr/>
        </p:nvSpPr>
        <p:spPr>
          <a:xfrm>
            <a:off x="6332442" y="723996"/>
            <a:ext cx="2705622" cy="1929009"/>
          </a:xfrm>
          <a:prstGeom prst="wedgeEllipseCallout">
            <a:avLst>
              <a:gd name="adj1" fmla="val -64815"/>
              <a:gd name="adj2" fmla="val 832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14A63EF-21AB-42CF-8757-71222938C26D}"/>
              </a:ext>
            </a:extLst>
          </p:cNvPr>
          <p:cNvSpPr/>
          <p:nvPr/>
        </p:nvSpPr>
        <p:spPr>
          <a:xfrm>
            <a:off x="6332442" y="3845490"/>
            <a:ext cx="2705622" cy="1929009"/>
          </a:xfrm>
          <a:prstGeom prst="wedgeEllipseCallout">
            <a:avLst>
              <a:gd name="adj1" fmla="val -66667"/>
              <a:gd name="adj2" fmla="val -6282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19177D0-0CBC-4A74-A5F2-644784F25201}"/>
              </a:ext>
            </a:extLst>
          </p:cNvPr>
          <p:cNvSpPr/>
          <p:nvPr/>
        </p:nvSpPr>
        <p:spPr>
          <a:xfrm>
            <a:off x="3732899" y="149412"/>
            <a:ext cx="2705622" cy="1929009"/>
          </a:xfrm>
          <a:prstGeom prst="wedgeEllipseCallout">
            <a:avLst>
              <a:gd name="adj1" fmla="val 2778"/>
              <a:gd name="adj2" fmla="val 1053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CA53E-76F7-4142-B51F-751FEC0CB1B3}"/>
              </a:ext>
            </a:extLst>
          </p:cNvPr>
          <p:cNvSpPr txBox="1"/>
          <p:nvPr/>
        </p:nvSpPr>
        <p:spPr>
          <a:xfrm>
            <a:off x="3795351" y="776799"/>
            <a:ext cx="23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“WE HAVE TO TALK”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7B60B-5BB6-4026-AC88-744D418C134F}"/>
              </a:ext>
            </a:extLst>
          </p:cNvPr>
          <p:cNvSpPr txBox="1"/>
          <p:nvPr/>
        </p:nvSpPr>
        <p:spPr>
          <a:xfrm>
            <a:off x="6614206" y="1155091"/>
            <a:ext cx="2361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“Someone has made a complaint about you”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778EB-4B0B-4CD4-BACB-C3D04799A61C}"/>
              </a:ext>
            </a:extLst>
          </p:cNvPr>
          <p:cNvSpPr txBox="1"/>
          <p:nvPr/>
        </p:nvSpPr>
        <p:spPr>
          <a:xfrm>
            <a:off x="6670359" y="4486828"/>
            <a:ext cx="22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“Do you want to go on a date?”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1516-9B03-4E50-B272-85AF3E882212}"/>
              </a:ext>
            </a:extLst>
          </p:cNvPr>
          <p:cNvSpPr txBox="1"/>
          <p:nvPr/>
        </p:nvSpPr>
        <p:spPr>
          <a:xfrm>
            <a:off x="475987" y="2851841"/>
            <a:ext cx="220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“Mum, Dad; there’s something I have to tell you..”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C6CA2-975F-4F98-BC3F-05A30B95A2A1}"/>
              </a:ext>
            </a:extLst>
          </p:cNvPr>
          <p:cNvSpPr txBox="1"/>
          <p:nvPr/>
        </p:nvSpPr>
        <p:spPr>
          <a:xfrm>
            <a:off x="601248" y="5209401"/>
            <a:ext cx="220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“You know Granny has been very poorly..”</a:t>
            </a:r>
          </a:p>
        </p:txBody>
      </p:sp>
    </p:spTree>
    <p:extLst>
      <p:ext uri="{BB962C8B-B14F-4D97-AF65-F5344CB8AC3E}">
        <p14:creationId xmlns:p14="http://schemas.microsoft.com/office/powerpoint/2010/main" val="39104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 michaels hospice corridor">
            <a:extLst>
              <a:ext uri="{FF2B5EF4-FFF2-40B4-BE49-F238E27FC236}">
                <a16:creationId xmlns:a16="http://schemas.microsoft.com/office/drawing/2014/main" id="{1B2D8D1D-EA2B-4263-8C6C-1C5F6402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26910" r="13027" b="-8122"/>
          <a:stretch/>
        </p:blipFill>
        <p:spPr bwMode="auto">
          <a:xfrm>
            <a:off x="0" y="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7733D-C0ED-4AFD-A252-0C9CB3FC7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80" t="7380" r="1180"/>
          <a:stretch/>
        </p:blipFill>
        <p:spPr>
          <a:xfrm>
            <a:off x="4614255" y="4796426"/>
            <a:ext cx="2815935" cy="208649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0D6447B-BE30-4B84-A6CD-BDBCCA4B3849}"/>
              </a:ext>
            </a:extLst>
          </p:cNvPr>
          <p:cNvSpPr/>
          <p:nvPr/>
        </p:nvSpPr>
        <p:spPr>
          <a:xfrm flipH="1">
            <a:off x="384982" y="2621825"/>
            <a:ext cx="2956752" cy="1771806"/>
          </a:xfrm>
          <a:prstGeom prst="cloudCallout">
            <a:avLst>
              <a:gd name="adj1" fmla="val -114040"/>
              <a:gd name="adj2" fmla="val 630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D07EEE6-0A24-483B-B54B-732636621601}"/>
              </a:ext>
            </a:extLst>
          </p:cNvPr>
          <p:cNvSpPr/>
          <p:nvPr/>
        </p:nvSpPr>
        <p:spPr>
          <a:xfrm flipH="1">
            <a:off x="1138539" y="1024708"/>
            <a:ext cx="3076694" cy="1617782"/>
          </a:xfrm>
          <a:prstGeom prst="cloudCallout">
            <a:avLst>
              <a:gd name="adj1" fmla="val -98322"/>
              <a:gd name="adj2" fmla="val 160429"/>
            </a:avLst>
          </a:prstGeom>
          <a:solidFill>
            <a:schemeClr val="accent3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1BB2135-FECE-4C50-B487-34E8765F34D7}"/>
              </a:ext>
            </a:extLst>
          </p:cNvPr>
          <p:cNvSpPr/>
          <p:nvPr/>
        </p:nvSpPr>
        <p:spPr>
          <a:xfrm flipH="1">
            <a:off x="4327802" y="2154846"/>
            <a:ext cx="2875500" cy="1380080"/>
          </a:xfrm>
          <a:prstGeom prst="cloudCallout">
            <a:avLst>
              <a:gd name="adj1" fmla="val -8489"/>
              <a:gd name="adj2" fmla="val 125701"/>
            </a:avLst>
          </a:prstGeom>
          <a:solidFill>
            <a:schemeClr val="accent3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CC644-56BF-4379-A861-9F7473621F32}"/>
              </a:ext>
            </a:extLst>
          </p:cNvPr>
          <p:cNvSpPr txBox="1"/>
          <p:nvPr/>
        </p:nvSpPr>
        <p:spPr>
          <a:xfrm>
            <a:off x="4954921" y="2505783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Her anger scares 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57D64-5E6D-497D-86B2-D84D159DA6E2}"/>
              </a:ext>
            </a:extLst>
          </p:cNvPr>
          <p:cNvSpPr txBox="1"/>
          <p:nvPr/>
        </p:nvSpPr>
        <p:spPr>
          <a:xfrm>
            <a:off x="1733525" y="1554480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is too sad – what if I cry?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F0FBA-9325-48CC-BDD2-51D62A06A866}"/>
              </a:ext>
            </a:extLst>
          </p:cNvPr>
          <p:cNvSpPr txBox="1"/>
          <p:nvPr/>
        </p:nvSpPr>
        <p:spPr>
          <a:xfrm>
            <a:off x="990836" y="3133533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don’t want to do this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B5A594D-8CA2-403C-B70B-343827E8195D}"/>
              </a:ext>
            </a:extLst>
          </p:cNvPr>
          <p:cNvSpPr/>
          <p:nvPr/>
        </p:nvSpPr>
        <p:spPr>
          <a:xfrm flipH="1">
            <a:off x="1008706" y="4947616"/>
            <a:ext cx="3076693" cy="1771806"/>
          </a:xfrm>
          <a:prstGeom prst="cloudCallout">
            <a:avLst>
              <a:gd name="adj1" fmla="val -94474"/>
              <a:gd name="adj2" fmla="val -1596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1AC35-0876-4F0F-A057-82EF71104752}"/>
              </a:ext>
            </a:extLst>
          </p:cNvPr>
          <p:cNvSpPr txBox="1"/>
          <p:nvPr/>
        </p:nvSpPr>
        <p:spPr>
          <a:xfrm>
            <a:off x="1863358" y="5238318"/>
            <a:ext cx="20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I’ve a hundred things on my mind – can’t focus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6D81595-CD3C-4B7D-8D8E-6BDDB149C170}"/>
              </a:ext>
            </a:extLst>
          </p:cNvPr>
          <p:cNvSpPr/>
          <p:nvPr/>
        </p:nvSpPr>
        <p:spPr>
          <a:xfrm flipH="1">
            <a:off x="6759892" y="3331923"/>
            <a:ext cx="2384108" cy="1586578"/>
          </a:xfrm>
          <a:prstGeom prst="cloudCallout">
            <a:avLst>
              <a:gd name="adj1" fmla="val 55975"/>
              <a:gd name="adj2" fmla="val 65044"/>
            </a:avLst>
          </a:prstGeom>
          <a:solidFill>
            <a:schemeClr val="accent3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51EBD-CCA8-471E-A3B9-6AA1D8BD1A72}"/>
              </a:ext>
            </a:extLst>
          </p:cNvPr>
          <p:cNvSpPr txBox="1"/>
          <p:nvPr/>
        </p:nvSpPr>
        <p:spPr>
          <a:xfrm>
            <a:off x="7064679" y="3645226"/>
            <a:ext cx="207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 irritates me</a:t>
            </a:r>
          </a:p>
        </p:txBody>
      </p:sp>
    </p:spTree>
    <p:extLst>
      <p:ext uri="{BB962C8B-B14F-4D97-AF65-F5344CB8AC3E}">
        <p14:creationId xmlns:p14="http://schemas.microsoft.com/office/powerpoint/2010/main" val="12503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8F2F-C9E5-4D88-8A72-A82D71D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8" y="214723"/>
            <a:ext cx="5402523" cy="323896"/>
          </a:xfrm>
        </p:spPr>
        <p:txBody>
          <a:bodyPr/>
          <a:lstStyle/>
          <a:p>
            <a:r>
              <a:rPr lang="en-US" sz="3200" b="1" dirty="0"/>
              <a:t>What gets in the 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52295-B0BC-4CE6-AF5D-3732E62744F9}"/>
              </a:ext>
            </a:extLst>
          </p:cNvPr>
          <p:cNvSpPr txBox="1"/>
          <p:nvPr/>
        </p:nvSpPr>
        <p:spPr>
          <a:xfrm>
            <a:off x="1941535" y="904765"/>
            <a:ext cx="5560574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/>
              <a:t>Distraction by other events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 err="1"/>
              <a:t>Focussing</a:t>
            </a:r>
            <a:r>
              <a:rPr lang="en-US" sz="2400" dirty="0"/>
              <a:t> on the past, worrying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31405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8F2F-C9E5-4D88-8A72-A82D71D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8" y="214723"/>
            <a:ext cx="5402523" cy="323896"/>
          </a:xfrm>
        </p:spPr>
        <p:txBody>
          <a:bodyPr/>
          <a:lstStyle/>
          <a:p>
            <a:r>
              <a:rPr lang="en-US" sz="3200" b="1" dirty="0"/>
              <a:t>What gets in the 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52295-B0BC-4CE6-AF5D-3732E62744F9}"/>
              </a:ext>
            </a:extLst>
          </p:cNvPr>
          <p:cNvSpPr txBox="1"/>
          <p:nvPr/>
        </p:nvSpPr>
        <p:spPr>
          <a:xfrm>
            <a:off x="1941535" y="904765"/>
            <a:ext cx="5560574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Distraction by other events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Focussing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on the past, worrying about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ADFCB-2DC2-4C18-979F-3F67EA05C947}"/>
              </a:ext>
            </a:extLst>
          </p:cNvPr>
          <p:cNvSpPr txBox="1"/>
          <p:nvPr/>
        </p:nvSpPr>
        <p:spPr>
          <a:xfrm>
            <a:off x="5223354" y="3486684"/>
            <a:ext cx="3745282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/>
              <a:t>Losing touch with valued goals within the interaction 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/>
              <a:t>Losing touch with who you want to be</a:t>
            </a:r>
          </a:p>
        </p:txBody>
      </p:sp>
    </p:spTree>
    <p:extLst>
      <p:ext uri="{BB962C8B-B14F-4D97-AF65-F5344CB8AC3E}">
        <p14:creationId xmlns:p14="http://schemas.microsoft.com/office/powerpoint/2010/main" val="37416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8F2F-C9E5-4D88-8A72-A82D71D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8" y="214723"/>
            <a:ext cx="5402523" cy="323896"/>
          </a:xfrm>
        </p:spPr>
        <p:txBody>
          <a:bodyPr/>
          <a:lstStyle/>
          <a:p>
            <a:r>
              <a:rPr lang="en-US" sz="3200" b="1" dirty="0"/>
              <a:t>What gets in the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B6-4501-4B9C-B9FC-3B676DF2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4" y="2700368"/>
            <a:ext cx="4960307" cy="40390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Clr>
                <a:srgbClr val="8AD0D6"/>
              </a:buClr>
              <a:buNone/>
            </a:pPr>
            <a:endParaRPr lang="en-US" sz="2300" dirty="0"/>
          </a:p>
          <a:p>
            <a:pPr marL="0" indent="0">
              <a:buClr>
                <a:srgbClr val="8AD0D6"/>
              </a:buClr>
              <a:buNone/>
            </a:pPr>
            <a:r>
              <a:rPr lang="en-US" sz="2600" dirty="0"/>
              <a:t>Feeling really bad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being distracted by it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Trying to get of it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Our mind tells us Feeling bad = something going wrong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For difficult conversations, Feeling bad can = facing the important things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52295-B0BC-4CE6-AF5D-3732E62744F9}"/>
              </a:ext>
            </a:extLst>
          </p:cNvPr>
          <p:cNvSpPr txBox="1"/>
          <p:nvPr/>
        </p:nvSpPr>
        <p:spPr>
          <a:xfrm>
            <a:off x="1941535" y="904765"/>
            <a:ext cx="5560574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Distraction by other events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Focussing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on the past, worrying about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ADFCB-2DC2-4C18-979F-3F67EA05C947}"/>
              </a:ext>
            </a:extLst>
          </p:cNvPr>
          <p:cNvSpPr txBox="1"/>
          <p:nvPr/>
        </p:nvSpPr>
        <p:spPr>
          <a:xfrm>
            <a:off x="5223354" y="3486684"/>
            <a:ext cx="3745282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Losing touch with valued goals within the interaction 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Losing touch with who you want to be</a:t>
            </a:r>
          </a:p>
        </p:txBody>
      </p:sp>
    </p:spTree>
    <p:extLst>
      <p:ext uri="{BB962C8B-B14F-4D97-AF65-F5344CB8AC3E}">
        <p14:creationId xmlns:p14="http://schemas.microsoft.com/office/powerpoint/2010/main" val="21663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8F2F-C9E5-4D88-8A72-A82D71D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8" y="214723"/>
            <a:ext cx="5402523" cy="323896"/>
          </a:xfrm>
        </p:spPr>
        <p:txBody>
          <a:bodyPr/>
          <a:lstStyle/>
          <a:p>
            <a:r>
              <a:rPr lang="en-US" sz="3200" b="1" dirty="0"/>
              <a:t>What gets in the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B6-4501-4B9C-B9FC-3B676DF2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3206"/>
            <a:ext cx="4960307" cy="40390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Clr>
                <a:srgbClr val="8AD0D6"/>
              </a:buClr>
              <a:buNone/>
            </a:pPr>
            <a:endParaRPr lang="en-US" sz="2300" dirty="0"/>
          </a:p>
          <a:p>
            <a:pPr marL="0" indent="0">
              <a:buClr>
                <a:srgbClr val="8AD0D6"/>
              </a:buClr>
              <a:buNone/>
            </a:pPr>
            <a:r>
              <a:rPr lang="en-US" sz="2600" dirty="0"/>
              <a:t>Feeling really bad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being distracted by it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Trying to get of it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Our mind tells us Feeling bad = something going wrong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en-US" sz="2600" dirty="0"/>
              <a:t>For difficult conversations, Feeling bad can = facing the important things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52295-B0BC-4CE6-AF5D-3732E62744F9}"/>
              </a:ext>
            </a:extLst>
          </p:cNvPr>
          <p:cNvSpPr txBox="1"/>
          <p:nvPr/>
        </p:nvSpPr>
        <p:spPr>
          <a:xfrm>
            <a:off x="1941535" y="904765"/>
            <a:ext cx="5560574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/>
              <a:t>Distraction by other events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 err="1"/>
              <a:t>Focussing</a:t>
            </a:r>
            <a:r>
              <a:rPr lang="en-US" sz="2400" dirty="0"/>
              <a:t> on the past, worrying about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ADFCB-2DC2-4C18-979F-3F67EA05C947}"/>
              </a:ext>
            </a:extLst>
          </p:cNvPr>
          <p:cNvSpPr txBox="1"/>
          <p:nvPr/>
        </p:nvSpPr>
        <p:spPr>
          <a:xfrm>
            <a:off x="5223354" y="3486684"/>
            <a:ext cx="3745282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/>
              <a:t>Losing touch with valued goals within the interaction </a:t>
            </a:r>
          </a:p>
          <a:p>
            <a:pPr marL="342900" indent="-342900">
              <a:lnSpc>
                <a:spcPct val="150000"/>
              </a:lnSpc>
              <a:buClr>
                <a:srgbClr val="8AD0D6"/>
              </a:buClr>
            </a:pPr>
            <a:r>
              <a:rPr lang="en-US" sz="2400" dirty="0"/>
              <a:t>Losing touch with who you want to 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4E589-0016-47B5-9117-21D1DB3F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367"/>
            <a:ext cx="9144000" cy="70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2431</TotalTime>
  <Words>470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How to arrive</vt:lpstr>
      <vt:lpstr>PowerPoint Presentation</vt:lpstr>
      <vt:lpstr>PowerPoint Presentation</vt:lpstr>
      <vt:lpstr>PowerPoint Presentation</vt:lpstr>
      <vt:lpstr>PowerPoint Presentation</vt:lpstr>
      <vt:lpstr>What gets in the way?</vt:lpstr>
      <vt:lpstr>What gets in the way?</vt:lpstr>
      <vt:lpstr>What gets in the way?</vt:lpstr>
      <vt:lpstr>What gets in the way?</vt:lpstr>
      <vt:lpstr>Don’t just walk in &amp; hope for the best..</vt:lpstr>
      <vt:lpstr>Come into this moment</vt:lpstr>
      <vt:lpstr>Set your intention</vt:lpstr>
      <vt:lpstr>Connect to your values</vt:lpstr>
      <vt:lpstr>Engage your willingness</vt:lpstr>
      <vt:lpstr>Think of a difficult conversation you’ve had</vt:lpstr>
      <vt:lpstr>Come into this moment Set your intention Connect to your values Engage your willingness</vt:lpstr>
      <vt:lpstr>Come into this moment Set your intention Connect to your values Engage your willingness</vt:lpstr>
      <vt:lpstr>Come into this moment Set your intention Connect to your values Engage your willingness</vt:lpstr>
      <vt:lpstr>Come into this moment Set your intention Connect to your values Engage your willingness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arrive</dc:title>
  <dc:creator>Ray Owen</dc:creator>
  <cp:lastModifiedBy>R Z</cp:lastModifiedBy>
  <cp:revision>59</cp:revision>
  <dcterms:created xsi:type="dcterms:W3CDTF">2019-06-08T16:05:50Z</dcterms:created>
  <dcterms:modified xsi:type="dcterms:W3CDTF">2019-07-19T12:36:21Z</dcterms:modified>
</cp:coreProperties>
</file>